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0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1827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0912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558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801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06/13/2022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5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59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096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3415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37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6750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3896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003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13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381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4142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B5A7286-D010-4271-A1CE-0273B0BE213A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fld id="{EC65ADC1-DA7F-4B6D-BA55-8B31537D73BD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640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fld id="{61E6DCE7-871D-4991-B932-3FE87306F9EF}" type="datetime">
              <a:rPr lang="en-US" sz="1100" b="0" strike="noStrike" spc="-1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fld id="{23B522BC-0EB7-4818-944F-A2903E79B145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Master text styles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fld id="{2061E01F-2627-4F76-83F0-9EF7196B98F5}" type="datetime">
              <a:rPr lang="en-US" sz="1100" b="0" strike="noStrike" spc="-1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fld id="{C1206F83-A852-4C2D-80E8-13EA34E3A46D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61E6DCE7-871D-4991-B932-3FE87306F9EF}" type="datetime">
              <a:rPr lang="en-US" sz="1100" b="0" strike="noStrike" spc="-1" smtClean="0">
                <a:solidFill>
                  <a:srgbClr val="FFFFFF"/>
                </a:solidFill>
                <a:latin typeface="Century Gothic"/>
              </a:rPr>
              <a:t>06/13/2022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fld id="{23B522BC-0EB7-4818-944F-A2903E79B145}" type="slidenum">
              <a:rPr lang="en-US" sz="2800" b="0" strike="noStrike" spc="-1" smtClean="0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719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networkrepository.com/socfb-Mich67.php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OBVBtwpguci1NyybJ3Uw5C1Tvx8yxMj9?usp=sharing" TargetMode="External"/><Relationship Id="rId2" Type="http://schemas.openxmlformats.org/officeDocument/2006/relationships/hyperlink" Target="https://github.com/EL-OMDA-SULTAN/Social_Project.git" TargetMode="Externa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Picture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635400" y="640080"/>
            <a:ext cx="5687640" cy="329148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93" name="TextShape 5"/>
          <p:cNvSpPr txBox="1"/>
          <p:nvPr/>
        </p:nvSpPr>
        <p:spPr>
          <a:xfrm>
            <a:off x="3439080" y="4758120"/>
            <a:ext cx="5265000" cy="1224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5000"/>
          </a:bodyPr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84100E"/>
                </a:solidFill>
                <a:latin typeface="Century Gothic"/>
              </a:rPr>
              <a:t>Social Project</a:t>
            </a:r>
            <a:endParaRPr lang="en-US" sz="6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31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65" name="Picture 33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7" name="Picture 37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68" name="Picture 39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" name="CustomShape 5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Picture 3" descr="Chart&#10;&#10;Description automatically generated"/>
          <p:cNvPicPr/>
          <p:nvPr/>
        </p:nvPicPr>
        <p:blipFill>
          <a:blip r:embed="rId6"/>
          <a:stretch/>
        </p:blipFill>
        <p:spPr>
          <a:xfrm>
            <a:off x="-360" y="76320"/>
            <a:ext cx="10437480" cy="4313160"/>
          </a:xfrm>
          <a:prstGeom prst="rect">
            <a:avLst/>
          </a:prstGeom>
          <a:ln>
            <a:noFill/>
          </a:ln>
        </p:spPr>
      </p:pic>
      <p:sp>
        <p:nvSpPr>
          <p:cNvPr id="274" name="CustomShape 6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75" name="TextShape 7"/>
          <p:cNvSpPr txBox="1"/>
          <p:nvPr/>
        </p:nvSpPr>
        <p:spPr>
          <a:xfrm>
            <a:off x="636840" y="4854240"/>
            <a:ext cx="91490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7-Draw one of components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8"/>
          <p:cNvPicPr/>
          <p:nvPr/>
        </p:nvPicPr>
        <p:blipFill>
          <a:blip r:embed="rId3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77" name="Picture 10"/>
          <p:cNvPicPr/>
          <p:nvPr/>
        </p:nvPicPr>
        <p:blipFill>
          <a:blip r:embed="rId4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9" name="Picture 14"/>
          <p:cNvPicPr/>
          <p:nvPr/>
        </p:nvPicPr>
        <p:blipFill>
          <a:blip r:embed="rId5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80" name="Picture 16"/>
          <p:cNvPicPr/>
          <p:nvPr/>
        </p:nvPicPr>
        <p:blipFill>
          <a:blip r:embed="rId6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2" name="Picture 3" descr="Graphical user interface, text, application, email&#10;&#10;Description automatically generated"/>
          <p:cNvPicPr/>
          <p:nvPr/>
        </p:nvPicPr>
        <p:blipFill>
          <a:blip r:embed="rId7"/>
          <a:srcRect t="3804" b="18133"/>
          <a:stretch/>
        </p:blipFill>
        <p:spPr>
          <a:xfrm>
            <a:off x="0" y="0"/>
            <a:ext cx="12191400" cy="501984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4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85" name="TextShape 5"/>
          <p:cNvSpPr txBox="1"/>
          <p:nvPr/>
        </p:nvSpPr>
        <p:spPr>
          <a:xfrm>
            <a:off x="636840" y="4854240"/>
            <a:ext cx="104072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EBEBEB"/>
                </a:solidFill>
                <a:latin typeface="Century Gothic"/>
              </a:rPr>
              <a:t>8-node with max degree and all nodes with its degree</a:t>
            </a:r>
            <a:endParaRPr lang="en-US" sz="28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87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9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90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3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5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Picture 3" descr="Graphical user interface, text, application, email&#10;&#10;Description automatically generated"/>
          <p:cNvPicPr/>
          <p:nvPr/>
        </p:nvPicPr>
        <p:blipFill>
          <a:blip r:embed="rId6"/>
          <a:stretch/>
        </p:blipFill>
        <p:spPr>
          <a:xfrm>
            <a:off x="90360" y="76320"/>
            <a:ext cx="10208880" cy="4313160"/>
          </a:xfrm>
          <a:prstGeom prst="rect">
            <a:avLst/>
          </a:prstGeom>
          <a:ln>
            <a:noFill/>
          </a:ln>
        </p:spPr>
      </p:pic>
      <p:sp>
        <p:nvSpPr>
          <p:cNvPr id="296" name="CustomShape 6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97" name="TextShape 7"/>
          <p:cNvSpPr txBox="1"/>
          <p:nvPr/>
        </p:nvSpPr>
        <p:spPr>
          <a:xfrm>
            <a:off x="636840" y="4854240"/>
            <a:ext cx="91490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9-Mean &amp; Median for nodes degree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99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1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02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05" name="TextShape 4"/>
          <p:cNvSpPr txBox="1"/>
          <p:nvPr/>
        </p:nvSpPr>
        <p:spPr>
          <a:xfrm>
            <a:off x="7563240" y="1325880"/>
            <a:ext cx="4618440" cy="186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1">
                <a:solidFill>
                  <a:srgbClr val="EBEBEB"/>
                </a:solidFill>
                <a:latin typeface="Century Gothic"/>
              </a:rPr>
              <a:t>10-Plotting the distribution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9" name="Picture 3" descr="Graphical user interface, text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10080" y="0"/>
            <a:ext cx="75301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816840" y="2542680"/>
            <a:ext cx="1031616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84100E"/>
                </a:solidFill>
                <a:latin typeface="Century Gothic"/>
              </a:rPr>
              <a:t>Random failure &amp; Targeted attack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12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4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15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18" name="TextShape 4"/>
          <p:cNvSpPr txBox="1"/>
          <p:nvPr/>
        </p:nvSpPr>
        <p:spPr>
          <a:xfrm>
            <a:off x="7680240" y="2247120"/>
            <a:ext cx="4384080" cy="1141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7000"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EBEBEB"/>
                </a:solidFill>
                <a:latin typeface="Century Gothic"/>
              </a:rPr>
              <a:t>1-Random failure</a:t>
            </a:r>
            <a:endParaRPr lang="en-US" sz="36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1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3" descr="Graphical user interface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0" y="0"/>
            <a:ext cx="7552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24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6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27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30" name="TextShape 4"/>
          <p:cNvSpPr txBox="1"/>
          <p:nvPr/>
        </p:nvSpPr>
        <p:spPr>
          <a:xfrm>
            <a:off x="7732800" y="2335320"/>
            <a:ext cx="3992040" cy="964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2-Targeted attack 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4" name="Picture 3" descr="Graphical user interface, text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-1080" y="0"/>
            <a:ext cx="7552440" cy="677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9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36" name="Picture 31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8" name="Picture 35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39" name="Picture 37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" name="CustomShape 5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4" name="Picture 3" descr="Graphical user interface, text, application&#10;&#10;Description automatically generated"/>
          <p:cNvPicPr/>
          <p:nvPr/>
        </p:nvPicPr>
        <p:blipFill>
          <a:blip r:embed="rId6"/>
          <a:stretch/>
        </p:blipFill>
        <p:spPr>
          <a:xfrm>
            <a:off x="-360" y="0"/>
            <a:ext cx="10437480" cy="4389480"/>
          </a:xfrm>
          <a:prstGeom prst="rect">
            <a:avLst/>
          </a:prstGeom>
          <a:ln>
            <a:noFill/>
          </a:ln>
        </p:spPr>
      </p:pic>
      <p:sp>
        <p:nvSpPr>
          <p:cNvPr id="345" name="CustomShape 6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46" name="TextShape 7"/>
          <p:cNvSpPr txBox="1"/>
          <p:nvPr/>
        </p:nvSpPr>
        <p:spPr>
          <a:xfrm>
            <a:off x="636840" y="4854240"/>
            <a:ext cx="91490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3-Random failure vs Targeted attack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576000" y="2728800"/>
            <a:ext cx="1161540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00" b="1" strike="noStrike" spc="-1">
                <a:solidFill>
                  <a:srgbClr val="84100E"/>
                </a:solidFill>
                <a:latin typeface="Century Gothic"/>
              </a:rPr>
              <a:t>Adjacency Matrix &amp; Degree Distribution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49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1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52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55" name="TextShape 4"/>
          <p:cNvSpPr txBox="1"/>
          <p:nvPr/>
        </p:nvSpPr>
        <p:spPr>
          <a:xfrm>
            <a:off x="7616880" y="2554200"/>
            <a:ext cx="4510080" cy="874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1-Adjacency Matrix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36840" y="640080"/>
            <a:ext cx="6915240" cy="557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" name="Picture 3" descr="Scatter chart&#10;&#10;Description automatically generated"/>
          <p:cNvPicPr/>
          <p:nvPr/>
        </p:nvPicPr>
        <p:blipFill>
          <a:blip r:embed="rId7"/>
          <a:stretch/>
        </p:blipFill>
        <p:spPr>
          <a:xfrm>
            <a:off x="636840" y="640080"/>
            <a:ext cx="6903360" cy="557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371600" y="754560"/>
            <a:ext cx="7194600" cy="982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u="sng" strike="noStrike" spc="-1">
                <a:solidFill>
                  <a:srgbClr val="84100E"/>
                </a:solidFill>
                <a:uFillTx/>
                <a:latin typeface="Century Gothic"/>
              </a:rPr>
              <a:t>Team Members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5164920" y="2258280"/>
            <a:ext cx="4755240" cy="2705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    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1-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العمده سلطان عبد العزيز</a:t>
            </a:r>
            <a:endParaRPr lang="en-US" sz="2800" b="0" strike="noStrike" spc="-1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2-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سلام راضي رمضان</a:t>
            </a:r>
            <a:endParaRPr lang="en-US" sz="2800" b="0" strike="noStrike" spc="-1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3-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إبراهيم محمد على .</a:t>
            </a:r>
            <a:endParaRPr lang="en-US" sz="2800" b="0" strike="noStrike" spc="-1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4-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عبد الله احمد حمدى</a:t>
            </a:r>
            <a:endParaRPr lang="en-US" sz="2800" b="0" strike="noStrike" spc="-1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  <a:r>
              <a:rPr lang="en-US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ar-EG" sz="24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5-</a:t>
            </a:r>
            <a:r>
              <a:rPr lang="ar-EG" sz="2800" b="1" strike="noStrike" spc="-1" dirty="0">
                <a:solidFill>
                  <a:srgbClr val="FFFFFF"/>
                </a:solidFill>
                <a:latin typeface="Abadi" panose="020B0604020104020204" pitchFamily="34" charset="0"/>
              </a:rPr>
              <a:t> محمود حمدى مرسي</a:t>
            </a:r>
            <a:endParaRPr lang="en-US" sz="2800" b="0" strike="noStrike" spc="-1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60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2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63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64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66" name="TextShape 4"/>
          <p:cNvSpPr txBox="1"/>
          <p:nvPr/>
        </p:nvSpPr>
        <p:spPr>
          <a:xfrm>
            <a:off x="7745400" y="2669760"/>
            <a:ext cx="4546440" cy="1024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2-degree &amp; number of nodes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636840" y="640080"/>
            <a:ext cx="6915240" cy="557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9" name="Picture 3" descr="Graphical user interface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647640" y="640080"/>
            <a:ext cx="6892560" cy="557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74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7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77" name="TextShape 4"/>
          <p:cNvSpPr txBox="1"/>
          <p:nvPr/>
        </p:nvSpPr>
        <p:spPr>
          <a:xfrm>
            <a:off x="7770600" y="3023640"/>
            <a:ext cx="4407840" cy="761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3-Degree Distribution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Picture 3" descr="A picture containing diagram&#10;&#10;Description automatically generated"/>
          <p:cNvPicPr/>
          <p:nvPr/>
        </p:nvPicPr>
        <p:blipFill>
          <a:blip r:embed="rId7"/>
          <a:stretch/>
        </p:blipFill>
        <p:spPr>
          <a:xfrm>
            <a:off x="13320" y="16200"/>
            <a:ext cx="7552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2806560" y="2420280"/>
            <a:ext cx="68194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84100E"/>
                </a:solidFill>
                <a:latin typeface="Century Gothic"/>
              </a:rPr>
              <a:t>Community Detection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7CF0-4849-B14E-AB26-248E5CA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1957599"/>
            <a:ext cx="4899300" cy="1869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i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1- community detection</a:t>
            </a:r>
            <a:br>
              <a:rPr lang="en-US" sz="3200" b="1" i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b="1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7A54D14-08B0-A9A9-6D2E-0D01C3AD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6747" cy="69635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924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84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6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87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90" name="TextShape 4"/>
          <p:cNvSpPr txBox="1"/>
          <p:nvPr/>
        </p:nvSpPr>
        <p:spPr>
          <a:xfrm>
            <a:off x="7541640" y="2817720"/>
            <a:ext cx="4627440" cy="761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EBEBEB"/>
                </a:solidFill>
                <a:latin typeface="Century Gothic"/>
              </a:rPr>
              <a:t>2- community detection</a:t>
            </a:r>
            <a:endParaRPr lang="en-US" sz="28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4" name="Picture 3" descr="Graphical user interface, text, application, chat or text message&#10;&#10;Description automatically generated"/>
          <p:cNvPicPr/>
          <p:nvPr/>
        </p:nvPicPr>
        <p:blipFill>
          <a:blip r:embed="rId7"/>
          <a:stretch/>
        </p:blipFill>
        <p:spPr>
          <a:xfrm>
            <a:off x="-11160" y="0"/>
            <a:ext cx="7552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9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8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99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02" name="TextShape 4"/>
          <p:cNvSpPr txBox="1"/>
          <p:nvPr/>
        </p:nvSpPr>
        <p:spPr>
          <a:xfrm>
            <a:off x="7693200" y="2669760"/>
            <a:ext cx="4650840" cy="121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EBEBEB"/>
                </a:solidFill>
                <a:latin typeface="Century Gothic"/>
              </a:rPr>
              <a:t>3- Another community detection</a:t>
            </a:r>
            <a:endParaRPr lang="en-US" sz="28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6" name="Picture 3" descr="Graphical user interface, text, application, chat or text message&#10;&#10;Description automatically generated"/>
          <p:cNvPicPr/>
          <p:nvPr/>
        </p:nvPicPr>
        <p:blipFill>
          <a:blip r:embed="rId7"/>
          <a:stretch/>
        </p:blipFill>
        <p:spPr>
          <a:xfrm>
            <a:off x="0" y="0"/>
            <a:ext cx="75402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3791160" y="24825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84100E"/>
                </a:solidFill>
                <a:latin typeface="Century Gothic"/>
              </a:rPr>
              <a:t>Simulation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09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10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1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12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15" name="TextShape 4"/>
          <p:cNvSpPr txBox="1"/>
          <p:nvPr/>
        </p:nvSpPr>
        <p:spPr>
          <a:xfrm>
            <a:off x="7699320" y="2892240"/>
            <a:ext cx="4638600" cy="1245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5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1-random graph with initial state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9" name="Picture 3" descr="A picture containing graphical user interface&#10;&#10;Description automatically generated"/>
          <p:cNvPicPr/>
          <p:nvPr/>
        </p:nvPicPr>
        <p:blipFill>
          <a:blip r:embed="rId7"/>
          <a:stretch/>
        </p:blipFill>
        <p:spPr>
          <a:xfrm>
            <a:off x="0" y="0"/>
            <a:ext cx="7552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21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2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3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24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2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27" name="TextShape 4"/>
          <p:cNvSpPr txBox="1"/>
          <p:nvPr/>
        </p:nvSpPr>
        <p:spPr>
          <a:xfrm>
            <a:off x="7703280" y="2473920"/>
            <a:ext cx="4630680" cy="954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2-make a random state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1" name="Picture 3" descr="Graphical user interface, text, application, email&#10;&#10;Description automatically generated"/>
          <p:cNvPicPr/>
          <p:nvPr/>
        </p:nvPicPr>
        <p:blipFill>
          <a:blip r:embed="rId7"/>
          <a:stretch/>
        </p:blipFill>
        <p:spPr>
          <a:xfrm>
            <a:off x="10080" y="0"/>
            <a:ext cx="75301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33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34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36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39" name="TextShape 4"/>
          <p:cNvSpPr txBox="1"/>
          <p:nvPr/>
        </p:nvSpPr>
        <p:spPr>
          <a:xfrm>
            <a:off x="7552800" y="1674720"/>
            <a:ext cx="4625280" cy="2102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3- Run simulation &amp; result after one step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2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3" name="Picture 3" descr="Chart&#10;&#10;Description automatically generated"/>
          <p:cNvPicPr/>
          <p:nvPr/>
        </p:nvPicPr>
        <p:blipFill>
          <a:blip r:embed="rId7"/>
          <a:stretch/>
        </p:blipFill>
        <p:spPr>
          <a:xfrm>
            <a:off x="13320" y="0"/>
            <a:ext cx="7552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9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97" name="Picture 11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9" name="Picture 15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00" name="Picture 17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03" name="TextShape 4"/>
          <p:cNvSpPr txBox="1"/>
          <p:nvPr/>
        </p:nvSpPr>
        <p:spPr>
          <a:xfrm>
            <a:off x="548640" y="239400"/>
            <a:ext cx="4206240" cy="902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u="sng" strike="noStrike" spc="-1">
                <a:solidFill>
                  <a:srgbClr val="84100E"/>
                </a:solidFill>
                <a:uFillTx/>
                <a:latin typeface="Century Gothic"/>
              </a:rPr>
              <a:t>Dataset</a:t>
            </a:r>
            <a:r>
              <a:rPr lang="en-US" sz="4800" b="1" strike="noStrike" spc="-1">
                <a:solidFill>
                  <a:srgbClr val="EBEBEB"/>
                </a:solidFill>
                <a:latin typeface="Century Gothic"/>
              </a:rPr>
              <a:t> 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cxn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6"/>
          <p:cNvSpPr/>
          <p:nvPr/>
        </p:nvSpPr>
        <p:spPr>
          <a:xfrm rot="16200000">
            <a:off x="5270400" y="-63000"/>
            <a:ext cx="6857640" cy="6984720"/>
          </a:xfrm>
          <a:custGeom>
            <a:avLst/>
            <a:gdLst/>
            <a:ahLst/>
            <a:cxnLst/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Picture 4" descr="Chart&#10;&#10;Description automatically generated with medium confidence"/>
          <p:cNvPicPr/>
          <p:nvPr/>
        </p:nvPicPr>
        <p:blipFill>
          <a:blip r:embed="rId7"/>
          <a:stretch/>
        </p:blipFill>
        <p:spPr>
          <a:xfrm>
            <a:off x="5464440" y="0"/>
            <a:ext cx="6650640" cy="6722640"/>
          </a:xfrm>
          <a:prstGeom prst="rect">
            <a:avLst/>
          </a:prstGeom>
          <a:ln>
            <a:noFill/>
          </a:ln>
        </p:spPr>
      </p:pic>
      <p:sp>
        <p:nvSpPr>
          <p:cNvPr id="207" name="CustomShape 7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TextShape 8"/>
          <p:cNvSpPr txBox="1"/>
          <p:nvPr/>
        </p:nvSpPr>
        <p:spPr>
          <a:xfrm>
            <a:off x="180720" y="1141560"/>
            <a:ext cx="5025960" cy="443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lang="en-US" sz="2000" b="1" strike="noStrike" spc="-1" dirty="0">
                <a:solidFill>
                  <a:srgbClr val="FFFF00"/>
                </a:solidFill>
                <a:latin typeface="Century Gothic"/>
              </a:rPr>
              <a:t>1- </a:t>
            </a:r>
            <a:r>
              <a:rPr lang="en-US" sz="2000" b="1" u="sng" strike="noStrike" spc="-1" dirty="0">
                <a:solidFill>
                  <a:srgbClr val="FFFF00"/>
                </a:solidFill>
                <a:uFillTx/>
                <a:latin typeface="Century Gothic"/>
              </a:rPr>
              <a:t>Description</a:t>
            </a:r>
            <a:r>
              <a:rPr lang="en-US" sz="2000" b="1" strike="noStrike" spc="-1" dirty="0">
                <a:solidFill>
                  <a:srgbClr val="FFFF00"/>
                </a:solidFill>
                <a:latin typeface="Century Gothic"/>
              </a:rPr>
              <a:t> :</a:t>
            </a:r>
            <a:endParaRPr lang="ar-EG" sz="2000" b="1" strike="noStrike" spc="-1" dirty="0">
              <a:solidFill>
                <a:srgbClr val="FFFF0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</a:pPr>
            <a:r>
              <a:rPr lang="en-US" sz="2000" b="1" strike="noStrike" spc="-1" dirty="0">
                <a:solidFill>
                  <a:srgbClr val="00B0F0"/>
                </a:solidFill>
                <a:latin typeface="Century Gothic"/>
              </a:rPr>
              <a:t>A social friendship network extracted from Facebook consisting of people (nodes) with edges representing friendship ties.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FFFF00"/>
                </a:solidFill>
                <a:latin typeface="Century Gothic"/>
              </a:rPr>
              <a:t>2- </a:t>
            </a:r>
            <a:r>
              <a:rPr lang="en-US" sz="2000" b="1" u="sng" strike="noStrike" spc="-1" dirty="0">
                <a:solidFill>
                  <a:srgbClr val="FFFF00"/>
                </a:solidFill>
                <a:uFillTx/>
                <a:latin typeface="Century Gothic"/>
              </a:rPr>
              <a:t>Link</a:t>
            </a:r>
            <a:r>
              <a:rPr lang="en-US" sz="2000" b="1" strike="noStrike" spc="-1" dirty="0">
                <a:solidFill>
                  <a:srgbClr val="FFFF00"/>
                </a:solidFill>
                <a:latin typeface="Century Gothic"/>
              </a:rPr>
              <a:t> :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58C1BA"/>
                </a:solidFill>
                <a:uFillTx/>
                <a:latin typeface="Century Gothic"/>
                <a:hlinkClick r:id="rId8"/>
              </a:rPr>
              <a:t>https://networkrepository.com/socfb-Mich67.php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45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4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7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48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4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51" name="TextShape 4"/>
          <p:cNvSpPr txBox="1"/>
          <p:nvPr/>
        </p:nvSpPr>
        <p:spPr>
          <a:xfrm>
            <a:off x="7531560" y="2237040"/>
            <a:ext cx="4826160" cy="8650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 strike="noStrike" spc="-1" dirty="0">
                <a:solidFill>
                  <a:srgbClr val="EBEBEB"/>
                </a:solidFill>
                <a:latin typeface="Century Gothic"/>
              </a:rPr>
              <a:t>4- Simulation after 41 step</a:t>
            </a:r>
            <a:endParaRPr lang="en-US" sz="3200" b="1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5" name="Picture 3" descr="Chart, line chart&#10;&#10;Description automatically generated"/>
          <p:cNvPicPr/>
          <p:nvPr/>
        </p:nvPicPr>
        <p:blipFill>
          <a:blip r:embed="rId7"/>
          <a:stretch/>
        </p:blipFill>
        <p:spPr>
          <a:xfrm>
            <a:off x="10080" y="0"/>
            <a:ext cx="75301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8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57" name="Picture 10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5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9" name="Picture 14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60" name="Picture 16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6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63" name="TextShape 4"/>
          <p:cNvSpPr txBox="1"/>
          <p:nvPr/>
        </p:nvSpPr>
        <p:spPr>
          <a:xfrm>
            <a:off x="7534440" y="2118600"/>
            <a:ext cx="46508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strike="noStrike" spc="-1">
                <a:solidFill>
                  <a:srgbClr val="EBEBEB"/>
                </a:solidFill>
                <a:latin typeface="Century Gothic"/>
              </a:rPr>
              <a:t>5- plot of simulation result in each step</a:t>
            </a:r>
            <a:endParaRPr lang="en-US" sz="2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4" name="CustomShape 5"/>
          <p:cNvSpPr/>
          <p:nvPr/>
        </p:nvSpPr>
        <p:spPr>
          <a:xfrm>
            <a:off x="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7"/>
          <p:cNvSpPr/>
          <p:nvPr/>
        </p:nvSpPr>
        <p:spPr>
          <a:xfrm>
            <a:off x="646920" y="591840"/>
            <a:ext cx="6272280" cy="5625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600" cap="rnd">
            <a:solidFill>
              <a:schemeClr val="bg2"/>
            </a:solidFill>
            <a:round/>
          </a:ln>
          <a:effectLst>
            <a:outerShdw blurRad="50800" dist="5076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7" name="Picture 3" descr="Graphical user interface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-1080" y="0"/>
            <a:ext cx="75412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1808640" y="543960"/>
            <a:ext cx="7656480" cy="860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chemeClr val="accent1">
                    <a:lumMod val="75000"/>
                  </a:schemeClr>
                </a:solidFill>
                <a:latin typeface="Century Gothic"/>
              </a:rPr>
              <a:t>Code &amp; Files Reference</a:t>
            </a:r>
            <a:endParaRPr lang="en-US" sz="4800" b="0" strike="noStrike" spc="-1" dirty="0">
              <a:solidFill>
                <a:schemeClr val="accent1">
                  <a:lumMod val="75000"/>
                </a:schemeClr>
              </a:solidFill>
              <a:latin typeface="Century Gothic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678240" y="1808640"/>
            <a:ext cx="10580400" cy="417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B68E15"/>
                </a:solidFill>
                <a:latin typeface="Century Gothic"/>
              </a:rPr>
              <a:t>1- </a:t>
            </a:r>
            <a:r>
              <a:rPr lang="en-US" sz="2800" b="1" u="sng" strike="noStrike" spc="-1" dirty="0">
                <a:solidFill>
                  <a:srgbClr val="B68E15"/>
                </a:solidFill>
                <a:uFillTx/>
                <a:latin typeface="Century Gothic"/>
              </a:rPr>
              <a:t>Link For Code</a:t>
            </a:r>
            <a:r>
              <a:rPr lang="en-US" sz="2800" b="1" strike="noStrike" spc="-1" dirty="0">
                <a:solidFill>
                  <a:srgbClr val="B68E15"/>
                </a:solidFill>
                <a:latin typeface="Century Gothic"/>
              </a:rPr>
              <a:t> :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1" u="sng" strike="noStrike" spc="-1" dirty="0">
                <a:solidFill>
                  <a:srgbClr val="58C1BA"/>
                </a:solidFill>
                <a:uFillTx/>
                <a:latin typeface="Century Gothic"/>
                <a:hlinkClick r:id="rId2"/>
              </a:rPr>
              <a:t>https://github.com/EL-OMDA-SULTAN/Social_Project.git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1" strike="noStrike" spc="-1" dirty="0">
                <a:solidFill>
                  <a:srgbClr val="B68E15"/>
                </a:solidFill>
                <a:latin typeface="Century Gothic"/>
              </a:rPr>
              <a:t>2- </a:t>
            </a:r>
            <a:r>
              <a:rPr lang="en-US" sz="2800" b="1" u="sng" strike="noStrike" spc="-1" dirty="0">
                <a:solidFill>
                  <a:srgbClr val="B68E15"/>
                </a:solidFill>
                <a:uFillTx/>
                <a:latin typeface="Century Gothic"/>
              </a:rPr>
              <a:t>Link for Files</a:t>
            </a:r>
            <a:r>
              <a:rPr lang="en-US" sz="2800" b="1" strike="noStrike" spc="-1" dirty="0">
                <a:solidFill>
                  <a:srgbClr val="B68E15"/>
                </a:solidFill>
                <a:latin typeface="Century Gothic"/>
              </a:rPr>
              <a:t> :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1" u="sng" strike="noStrike" spc="-1" dirty="0">
                <a:solidFill>
                  <a:srgbClr val="58C1BA"/>
                </a:solidFill>
                <a:uFillTx/>
                <a:latin typeface="Century Gothic"/>
                <a:hlinkClick r:id="rId3"/>
              </a:rPr>
              <a:t>https://drive.google.com/drive/folders/1OBVBtwpguci1NyybJ3Uw5C1Tvx8yxMj9?usp=sharing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881989" y="1933572"/>
            <a:ext cx="8085976" cy="1737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 dirty="0">
                <a:solidFill>
                  <a:schemeClr val="accent1">
                    <a:lumMod val="75000"/>
                  </a:schemeClr>
                </a:solidFill>
                <a:latin typeface="Amasis MT Pro Black" panose="020B0604020202020204" pitchFamily="18" charset="0"/>
              </a:rPr>
              <a:t>Thanks For Your Time</a:t>
            </a:r>
            <a:endParaRPr lang="en-US" sz="5400" b="0" strike="noStrike" spc="-1" dirty="0">
              <a:solidFill>
                <a:schemeClr val="accent1">
                  <a:lumMod val="75000"/>
                </a:schemeClr>
              </a:solidFill>
              <a:latin typeface="Amasis MT Pro Black" panose="020B060402020202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711440" y="2547720"/>
            <a:ext cx="87688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84100E"/>
                </a:solidFill>
                <a:latin typeface="Century Gothic"/>
              </a:rPr>
              <a:t>Draw Graph &amp; Some Details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5"/>
          <p:cNvPicPr/>
          <p:nvPr/>
        </p:nvPicPr>
        <p:blipFill>
          <a:blip r:embed="rId2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11" name="Picture 77"/>
          <p:cNvPicPr/>
          <p:nvPr/>
        </p:nvPicPr>
        <p:blipFill>
          <a:blip r:embed="rId3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3" name="Picture 81"/>
          <p:cNvPicPr/>
          <p:nvPr/>
        </p:nvPicPr>
        <p:blipFill>
          <a:blip r:embed="rId4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14" name="Picture 83"/>
          <p:cNvPicPr/>
          <p:nvPr/>
        </p:nvPicPr>
        <p:blipFill>
          <a:blip r:embed="rId5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5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Picture 3" descr="Graphical user interface, text, application&#10;&#10;Description automatically generated"/>
          <p:cNvPicPr/>
          <p:nvPr/>
        </p:nvPicPr>
        <p:blipFill>
          <a:blip r:embed="rId6"/>
          <a:stretch/>
        </p:blipFill>
        <p:spPr>
          <a:xfrm>
            <a:off x="1020240" y="2520"/>
            <a:ext cx="9416880" cy="4725000"/>
          </a:xfrm>
          <a:prstGeom prst="rect">
            <a:avLst/>
          </a:prstGeom>
          <a:ln>
            <a:noFill/>
          </a:ln>
        </p:spPr>
      </p:pic>
      <p:sp>
        <p:nvSpPr>
          <p:cNvPr id="220" name="CustomShape 6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21" name="TextShape 7"/>
          <p:cNvSpPr txBox="1"/>
          <p:nvPr/>
        </p:nvSpPr>
        <p:spPr>
          <a:xfrm>
            <a:off x="225000" y="5029920"/>
            <a:ext cx="91490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EBEBEB"/>
                </a:solidFill>
                <a:latin typeface="Century Gothic"/>
              </a:rPr>
              <a:t>1-Read &amp; Draw The Graph: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10"/>
          <p:cNvPicPr/>
          <p:nvPr/>
        </p:nvPicPr>
        <p:blipFill>
          <a:blip r:embed="rId3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23" name="Picture 12"/>
          <p:cNvPicPr/>
          <p:nvPr/>
        </p:nvPicPr>
        <p:blipFill>
          <a:blip r:embed="rId4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5" name="Picture 16"/>
          <p:cNvPicPr/>
          <p:nvPr/>
        </p:nvPicPr>
        <p:blipFill>
          <a:blip r:embed="rId5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26" name="Picture 18"/>
          <p:cNvPicPr/>
          <p:nvPr/>
        </p:nvPicPr>
        <p:blipFill>
          <a:blip r:embed="rId6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" name="TextShape 3"/>
          <p:cNvSpPr txBox="1"/>
          <p:nvPr/>
        </p:nvSpPr>
        <p:spPr>
          <a:xfrm>
            <a:off x="7917120" y="2566800"/>
            <a:ext cx="3720600" cy="761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EBEBEB"/>
                </a:solidFill>
                <a:latin typeface="Century Gothic"/>
              </a:rPr>
              <a:t>2-Nodes &amp; Edges</a:t>
            </a:r>
            <a:endParaRPr lang="en-US" sz="3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CustomShape 4"/>
          <p:cNvSpPr/>
          <p:nvPr/>
        </p:nvSpPr>
        <p:spPr>
          <a:xfrm rot="5400000" flipH="1">
            <a:off x="474840" y="-475560"/>
            <a:ext cx="6857640" cy="7809480"/>
          </a:xfrm>
          <a:custGeom>
            <a:avLst/>
            <a:gdLst/>
            <a:ahLst/>
            <a:cxnLst/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0" name="Picture 5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0" y="3468240"/>
            <a:ext cx="7369560" cy="3319200"/>
          </a:xfrm>
          <a:prstGeom prst="rect">
            <a:avLst/>
          </a:prstGeom>
          <a:ln>
            <a:noFill/>
          </a:ln>
        </p:spPr>
      </p:pic>
      <p:sp>
        <p:nvSpPr>
          <p:cNvPr id="231" name="CustomShape 5"/>
          <p:cNvSpPr/>
          <p:nvPr/>
        </p:nvSpPr>
        <p:spPr>
          <a:xfrm flipH="1">
            <a:off x="7462800" y="0"/>
            <a:ext cx="559080" cy="3709440"/>
          </a:xfrm>
          <a:custGeom>
            <a:avLst/>
            <a:gdLst/>
            <a:ahLst/>
            <a:cxn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Picture 3" descr="Text&#10;&#10;Description automatically generated"/>
          <p:cNvPicPr/>
          <p:nvPr/>
        </p:nvPicPr>
        <p:blipFill>
          <a:blip r:embed="rId8"/>
          <a:stretch/>
        </p:blipFill>
        <p:spPr>
          <a:xfrm>
            <a:off x="0" y="70200"/>
            <a:ext cx="7449840" cy="331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10"/>
          <p:cNvPicPr/>
          <p:nvPr/>
        </p:nvPicPr>
        <p:blipFill>
          <a:blip r:embed="rId3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34" name="Picture 12"/>
          <p:cNvPicPr/>
          <p:nvPr/>
        </p:nvPicPr>
        <p:blipFill>
          <a:blip r:embed="rId4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Picture 16"/>
          <p:cNvPicPr/>
          <p:nvPr/>
        </p:nvPicPr>
        <p:blipFill>
          <a:blip r:embed="rId5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37" name="Picture 18"/>
          <p:cNvPicPr/>
          <p:nvPr/>
        </p:nvPicPr>
        <p:blipFill>
          <a:blip r:embed="rId6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TextShape 3"/>
          <p:cNvSpPr txBox="1"/>
          <p:nvPr/>
        </p:nvSpPr>
        <p:spPr>
          <a:xfrm>
            <a:off x="6929280" y="2118240"/>
            <a:ext cx="5227560" cy="1547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EBEBEB"/>
                </a:solidFill>
                <a:latin typeface="Century Gothic"/>
              </a:rPr>
              <a:t>3-Example of degree of a node.</a:t>
            </a:r>
            <a:br/>
            <a:br/>
            <a:r>
              <a:rPr lang="en-US" sz="2400" b="1" strike="noStrike" spc="-1">
                <a:solidFill>
                  <a:srgbClr val="EBEBEB"/>
                </a:solidFill>
                <a:latin typeface="Century Gothic"/>
              </a:rPr>
              <a:t>4-tree &amp; connected.</a:t>
            </a:r>
            <a:endParaRPr lang="en-US" sz="2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0" name="CustomShape 4"/>
          <p:cNvSpPr/>
          <p:nvPr/>
        </p:nvSpPr>
        <p:spPr>
          <a:xfrm rot="5400000" flipH="1">
            <a:off x="68760" y="-68400"/>
            <a:ext cx="6857640" cy="6995520"/>
          </a:xfrm>
          <a:custGeom>
            <a:avLst/>
            <a:gdLst/>
            <a:ahLst/>
            <a:cxnLst/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1" name="Picture 3" descr="Graphical user interface, text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140760" y="361800"/>
            <a:ext cx="5957280" cy="2307600"/>
          </a:xfrm>
          <a:prstGeom prst="rect">
            <a:avLst/>
          </a:prstGeom>
          <a:ln>
            <a:noFill/>
          </a:ln>
        </p:spPr>
      </p:pic>
      <p:sp>
        <p:nvSpPr>
          <p:cNvPr id="242" name="CustomShape 5"/>
          <p:cNvSpPr/>
          <p:nvPr/>
        </p:nvSpPr>
        <p:spPr>
          <a:xfrm flipH="1">
            <a:off x="6648840" y="0"/>
            <a:ext cx="559080" cy="3709440"/>
          </a:xfrm>
          <a:custGeom>
            <a:avLst/>
            <a:gdLst/>
            <a:ahLst/>
            <a:cxn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5" descr="Graphical user interface, text, application, email&#10;&#10;Description automatically generated"/>
          <p:cNvPicPr/>
          <p:nvPr/>
        </p:nvPicPr>
        <p:blipFill>
          <a:blip r:embed="rId8"/>
          <a:stretch/>
        </p:blipFill>
        <p:spPr>
          <a:xfrm>
            <a:off x="0" y="2892240"/>
            <a:ext cx="6682320" cy="29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38"/>
          <p:cNvPicPr/>
          <p:nvPr/>
        </p:nvPicPr>
        <p:blipFill>
          <a:blip r:embed="rId3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45" name="Picture 40"/>
          <p:cNvPicPr/>
          <p:nvPr/>
        </p:nvPicPr>
        <p:blipFill>
          <a:blip r:embed="rId4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7" name="Picture 44"/>
          <p:cNvPicPr/>
          <p:nvPr/>
        </p:nvPicPr>
        <p:blipFill>
          <a:blip r:embed="rId5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48" name="Picture 46"/>
          <p:cNvPicPr/>
          <p:nvPr/>
        </p:nvPicPr>
        <p:blipFill>
          <a:blip r:embed="rId6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0" name="Picture 3" descr="Graphical user interface, text, application&#10;&#10;Description automatically generated"/>
          <p:cNvPicPr/>
          <p:nvPr/>
        </p:nvPicPr>
        <p:blipFill>
          <a:blip r:embed="rId7"/>
          <a:srcRect b="776"/>
          <a:stretch/>
        </p:blipFill>
        <p:spPr>
          <a:xfrm>
            <a:off x="0" y="0"/>
            <a:ext cx="12191400" cy="501984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4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53" name="TextShape 5"/>
          <p:cNvSpPr txBox="1"/>
          <p:nvPr/>
        </p:nvSpPr>
        <p:spPr>
          <a:xfrm>
            <a:off x="636840" y="4854240"/>
            <a:ext cx="104072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6500"/>
          </a:bodyPr>
          <a:lstStyle/>
          <a:p>
            <a:pPr>
              <a:lnSpc>
                <a:spcPct val="90000"/>
              </a:lnSpc>
            </a:pPr>
            <a:r>
              <a:rPr lang="en-US" sz="4100" b="1" strike="noStrike" spc="-1">
                <a:solidFill>
                  <a:srgbClr val="EBEBEB"/>
                </a:solidFill>
                <a:latin typeface="Century Gothic"/>
              </a:rPr>
              <a:t>5-Short path between each two nodes</a:t>
            </a:r>
            <a:endParaRPr lang="en-US" sz="41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8"/>
          <p:cNvPicPr/>
          <p:nvPr/>
        </p:nvPicPr>
        <p:blipFill>
          <a:blip r:embed="rId3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55" name="Picture 10"/>
          <p:cNvPicPr/>
          <p:nvPr/>
        </p:nvPicPr>
        <p:blipFill>
          <a:blip r:embed="rId4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7" name="Picture 14"/>
          <p:cNvPicPr/>
          <p:nvPr/>
        </p:nvPicPr>
        <p:blipFill>
          <a:blip r:embed="rId5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58" name="Picture 16"/>
          <p:cNvPicPr/>
          <p:nvPr/>
        </p:nvPicPr>
        <p:blipFill>
          <a:blip r:embed="rId6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" name="Picture 3" descr="Graphical user interface, text, application, Word&#10;&#10;Description automatically generated"/>
          <p:cNvPicPr/>
          <p:nvPr/>
        </p:nvPicPr>
        <p:blipFill>
          <a:blip r:embed="rId7"/>
          <a:srcRect b="6416"/>
          <a:stretch/>
        </p:blipFill>
        <p:spPr>
          <a:xfrm>
            <a:off x="0" y="0"/>
            <a:ext cx="12191400" cy="501984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cxn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4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cxn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63" name="TextShape 5"/>
          <p:cNvSpPr txBox="1"/>
          <p:nvPr/>
        </p:nvSpPr>
        <p:spPr>
          <a:xfrm>
            <a:off x="636840" y="4854240"/>
            <a:ext cx="10407240" cy="86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000"/>
          </a:bodyPr>
          <a:lstStyle/>
          <a:p>
            <a:pPr>
              <a:lnSpc>
                <a:spcPct val="90000"/>
              </a:lnSpc>
            </a:pPr>
            <a:r>
              <a:rPr lang="en-US" sz="3000" b="1" strike="noStrike" spc="-1">
                <a:solidFill>
                  <a:srgbClr val="EBEBEB"/>
                </a:solidFill>
                <a:latin typeface="Century Gothic"/>
              </a:rPr>
              <a:t>6-number of connected components &amp; list of them </a:t>
            </a:r>
            <a:endParaRPr lang="en-US" sz="3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442</TotalTime>
  <Words>253</Words>
  <Application>Microsoft Office PowerPoint</Application>
  <PresentationFormat>Widescreen</PresentationFormat>
  <Paragraphs>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Abadi</vt:lpstr>
      <vt:lpstr>Amasis MT Pro Black</vt:lpstr>
      <vt:lpstr>Arial</vt:lpstr>
      <vt:lpstr>Century Gothic</vt:lpstr>
      <vt:lpstr>Symbol</vt:lpstr>
      <vt:lpstr>Times New Roman</vt:lpstr>
      <vt:lpstr>Wingdings</vt:lpstr>
      <vt:lpstr>Wingdings 3</vt:lpstr>
      <vt:lpstr>Office Theme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 community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Project</dc:title>
  <dc:subject/>
  <dc:creator>ElOmda 18321619</dc:creator>
  <dc:description/>
  <cp:lastModifiedBy>ElOmda 18321619</cp:lastModifiedBy>
  <cp:revision>4</cp:revision>
  <dcterms:created xsi:type="dcterms:W3CDTF">2022-06-11T13:07:37Z</dcterms:created>
  <dcterms:modified xsi:type="dcterms:W3CDTF">2022-06-13T08:35:19Z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